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76ED-AC66-4053-B229-61F446E1A01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4741-3B8E-4979-BFB7-31ED83340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/>
          <a:p>
            <a:r>
              <a:rPr lang="de-DE" b="1" dirty="0"/>
              <a:t>MONITORING PARCIJALNIH PRAŽNJENJA U HE PERUĆICA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r-HR" dirty="0"/>
              <a:t>Nead Kartalovi</a:t>
            </a:r>
            <a:r>
              <a:rPr lang="sr-Latn-RS" dirty="0" smtClean="0"/>
              <a:t>ć</a:t>
            </a:r>
            <a:r>
              <a:rPr lang="en-US" dirty="0" smtClean="0"/>
              <a:t>, </a:t>
            </a:r>
          </a:p>
          <a:p>
            <a:pPr algn="l"/>
            <a:r>
              <a:rPr lang="hr-HR" dirty="0" smtClean="0"/>
              <a:t>Božidar Međedović</a:t>
            </a:r>
            <a:r>
              <a:rPr lang="en-US" dirty="0" smtClean="0"/>
              <a:t>, </a:t>
            </a:r>
          </a:p>
          <a:p>
            <a:pPr algn="l"/>
            <a:r>
              <a:rPr lang="hr-HR" dirty="0" smtClean="0"/>
              <a:t>Pavle </a:t>
            </a:r>
            <a:r>
              <a:rPr lang="sr-Latn-RS" dirty="0" smtClean="0"/>
              <a:t>Čanović</a:t>
            </a:r>
            <a:r>
              <a:rPr lang="en-US" dirty="0" smtClean="0"/>
              <a:t>, </a:t>
            </a:r>
          </a:p>
          <a:p>
            <a:pPr algn="l"/>
            <a:r>
              <a:rPr lang="hr-HR" dirty="0" smtClean="0"/>
              <a:t>Zoran </a:t>
            </a:r>
            <a:r>
              <a:rPr lang="hr-HR" dirty="0"/>
              <a:t>Sekuli</a:t>
            </a:r>
            <a:r>
              <a:rPr lang="sr-Latn-RS" dirty="0" smtClean="0"/>
              <a:t>ć,</a:t>
            </a:r>
            <a:r>
              <a:rPr lang="en-US" dirty="0" smtClean="0"/>
              <a:t> </a:t>
            </a:r>
          </a:p>
          <a:p>
            <a:pPr algn="l"/>
            <a:r>
              <a:rPr lang="hr-HR" dirty="0" smtClean="0"/>
              <a:t>Borislav Manojlović</a:t>
            </a:r>
            <a:r>
              <a:rPr lang="en-US" dirty="0" smtClean="0"/>
              <a:t>, </a:t>
            </a:r>
          </a:p>
          <a:p>
            <a:pPr algn="l"/>
            <a:r>
              <a:rPr lang="hr-HR" dirty="0" smtClean="0"/>
              <a:t>Bojan </a:t>
            </a:r>
            <a:r>
              <a:rPr lang="hr-HR" dirty="0"/>
              <a:t>Đordan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15128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Eliminacija</a:t>
            </a:r>
            <a:r>
              <a:rPr lang="en-US" sz="3600" dirty="0" smtClean="0"/>
              <a:t> </a:t>
            </a:r>
            <a:r>
              <a:rPr lang="en-US" sz="3600" dirty="0" err="1" smtClean="0"/>
              <a:t>smetnji</a:t>
            </a:r>
            <a:endParaRPr lang="en-US" sz="3600" dirty="0"/>
          </a:p>
        </p:txBody>
      </p:sp>
      <p:pic>
        <p:nvPicPr>
          <p:cNvPr id="22530" name="Picture 76" descr="F0002TEK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00400"/>
            <a:ext cx="3745380" cy="2819400"/>
          </a:xfrm>
          <a:prstGeom prst="rect">
            <a:avLst/>
          </a:prstGeom>
          <a:noFill/>
        </p:spPr>
      </p:pic>
      <p:pic>
        <p:nvPicPr>
          <p:cNvPr id="22529" name="Picture 90" descr="a2t1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009" y="3124200"/>
            <a:ext cx="3539191" cy="2745228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1142999"/>
          </a:xfrm>
        </p:spPr>
        <p:txBody>
          <a:bodyPr>
            <a:normAutofit lnSpcReduction="10000"/>
          </a:bodyPr>
          <a:lstStyle/>
          <a:p>
            <a:r>
              <a:rPr lang="hr-HR" sz="2400" i="1" dirty="0" smtClean="0"/>
              <a:t>Osciloskopski snimci ukupnih signala za generator (levo), osciloskopski snimci izdvojenih tiristorskih signala za generator (desno).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Eliminacija</a:t>
            </a:r>
            <a:r>
              <a:rPr lang="en-US" dirty="0" smtClean="0"/>
              <a:t> </a:t>
            </a:r>
            <a:r>
              <a:rPr lang="en-US" dirty="0" err="1" smtClean="0"/>
              <a:t>smetnji</a:t>
            </a:r>
            <a:endParaRPr lang="en-US" dirty="0"/>
          </a:p>
        </p:txBody>
      </p:sp>
      <p:pic>
        <p:nvPicPr>
          <p:cNvPr id="23554" name="Picture 87" descr="GoutLem Im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055" y="3124200"/>
            <a:ext cx="394254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6" descr="Gout1Lem gr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3162088"/>
            <a:ext cx="3828562" cy="28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1752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Gating out impuls na uređaju </a:t>
            </a:r>
            <a:r>
              <a:rPr lang="hr-HR" i="1" dirty="0" smtClean="0"/>
              <a:t>(lijevo gore), </a:t>
            </a:r>
            <a:r>
              <a:rPr lang="hr-HR" i="1" dirty="0" smtClean="0"/>
              <a:t>signal sa sonde gating sistema </a:t>
            </a:r>
            <a:r>
              <a:rPr lang="hr-HR" i="1" dirty="0" smtClean="0"/>
              <a:t>(lijevo ispod; </a:t>
            </a:r>
            <a:r>
              <a:rPr lang="hr-HR" i="1" dirty="0" smtClean="0"/>
              <a:t>b) uvećan detalj. </a:t>
            </a:r>
            <a:r>
              <a:rPr lang="hr-HR" i="1" dirty="0" smtClean="0"/>
              <a:t>c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56310"/>
            <a:ext cx="3886200" cy="2911065"/>
          </a:xfrm>
          <a:prstGeom prst="rect">
            <a:avLst/>
          </a:prstGeom>
          <a:noFill/>
        </p:spPr>
      </p:pic>
      <p:pic>
        <p:nvPicPr>
          <p:cNvPr id="24577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400" y="2743200"/>
            <a:ext cx="3721100" cy="27908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2400" i="1" dirty="0" smtClean="0"/>
              <a:t>Lijevo: prisutne smetnje, otsutna sinhroninzacija</a:t>
            </a:r>
            <a:br>
              <a:rPr lang="hr-HR" sz="2400" i="1" dirty="0" smtClean="0"/>
            </a:br>
            <a:r>
              <a:rPr lang="hr-HR" sz="2400" i="1" dirty="0" smtClean="0"/>
              <a:t>desno: korektna mapa pražnjenja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/>
              <a:t>REFERENTNA MERENJA PARCIJALNIH PRAŽNJENJA EIS STATORA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12" y="2514600"/>
            <a:ext cx="44475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3875088" cy="29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i="1" dirty="0" smtClean="0"/>
              <a:t>Dijagram promene inteziteta parcijalnih praznjenja namotaja statora sa naponom</a:t>
            </a:r>
            <a:r>
              <a:rPr lang="hr-HR" sz="2400" i="1" dirty="0" smtClean="0"/>
              <a:t>. (P1)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1752600"/>
          <a:ext cx="6553200" cy="1905001"/>
        </p:xfrm>
        <a:graphic>
          <a:graphicData uri="http://schemas.openxmlformats.org/drawingml/2006/table">
            <a:tbl>
              <a:tblPr/>
              <a:tblGrid>
                <a:gridCol w="968563"/>
                <a:gridCol w="968563"/>
                <a:gridCol w="705125"/>
                <a:gridCol w="709055"/>
                <a:gridCol w="709055"/>
                <a:gridCol w="712989"/>
                <a:gridCol w="712989"/>
                <a:gridCol w="550468"/>
                <a:gridCol w="516393"/>
              </a:tblGrid>
              <a:tr h="404602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Faza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isp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0,4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0,6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0,8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1,0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BH test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početak/kraj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[kV]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="1" baseline="-250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isp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[kV]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2,10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4,20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6,30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8,40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10,50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30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0→U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5,3/5,0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0←U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30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0→U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2300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5,8/4,6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0←U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7000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30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0→U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4200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4200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6,3/4,7</a:t>
                      </a: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0←U</a:t>
                      </a:r>
                      <a:r>
                        <a:rPr lang="en-US" sz="400" b="1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n-US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1300</a:t>
                      </a:r>
                      <a:endParaRPr lang="en-US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2700</a:t>
                      </a:r>
                      <a:endParaRPr lang="en-US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4200</a:t>
                      </a:r>
                      <a:endParaRPr lang="en-US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5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71" marR="2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7391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2400" i="1" dirty="0" smtClean="0"/>
              <a:t>Dijagram promjene u </a:t>
            </a:r>
            <a:r>
              <a:rPr lang="hr-HR" sz="2400" i="1" dirty="0" smtClean="0"/>
              <a:t>vremenu (P2); 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hr-HR" sz="2400" i="1" dirty="0" smtClean="0"/>
              <a:t>temperatura štapova (Tu) i paketa lima (Tp) (gore)  i 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hr-HR" sz="2400" i="1" dirty="0" smtClean="0"/>
              <a:t>intenziteta parcijalnih praznjenja namotaja statora (dole) </a:t>
            </a:r>
            <a:endParaRPr lang="en-US" sz="2400" dirty="0"/>
          </a:p>
        </p:txBody>
      </p:sp>
      <p:pic>
        <p:nvPicPr>
          <p:cNvPr id="27650" name="Chart 1"/>
          <p:cNvPicPr>
            <a:picLocks noChangeArrowheads="1"/>
          </p:cNvPicPr>
          <p:nvPr/>
        </p:nvPicPr>
        <p:blipFill>
          <a:blip r:embed="rId2"/>
          <a:srcRect b="-72"/>
          <a:stretch>
            <a:fillRect/>
          </a:stretch>
        </p:blipFill>
        <p:spPr bwMode="auto">
          <a:xfrm>
            <a:off x="990600" y="1905000"/>
            <a:ext cx="7315200" cy="1952625"/>
          </a:xfrm>
          <a:prstGeom prst="rect">
            <a:avLst/>
          </a:prstGeom>
          <a:noFill/>
        </p:spPr>
      </p:pic>
      <p:pic>
        <p:nvPicPr>
          <p:cNvPr id="27649" name="Chart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91000"/>
            <a:ext cx="7315200" cy="20288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Zaklju</a:t>
            </a:r>
            <a:r>
              <a:rPr lang="sr-Latn-BA" dirty="0" smtClean="0"/>
              <a:t>čak (P3)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istem za monitoring parcijalnih pražnjenja radi korektno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permanentni nadzor nad stanjem izolacionog sistema genertora</a:t>
            </a:r>
            <a:endParaRPr lang="sr-Latn-RS" dirty="0" smtClean="0"/>
          </a:p>
          <a:p>
            <a:r>
              <a:rPr lang="en-US" dirty="0" smtClean="0"/>
              <a:t>P</a:t>
            </a:r>
            <a:r>
              <a:rPr lang="sr-Latn-RS" dirty="0" smtClean="0"/>
              <a:t>ruža dobre mogućnosti za potpuniju dijagnostiku stanja izolacionog sistema generatora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ahteva nastavak rada radi osvajanja tehnike i tehnologije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Pitanja za diskusiju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1. Kod mjerenja prividnog naelektrisanja parcijalnih pražnjenja – of line test generatora - druga faza ima značajno više nivoe parcijalnih pražnjenja izražene u pC. Zašto? Objasniti. </a:t>
            </a:r>
            <a:endParaRPr lang="sr-Latn-BA" dirty="0" smtClean="0"/>
          </a:p>
          <a:p>
            <a:endParaRPr lang="sr-Latn-BA" dirty="0" smtClean="0"/>
          </a:p>
          <a:p>
            <a:r>
              <a:rPr lang="vi-VN" dirty="0" smtClean="0"/>
              <a:t>2. Na slici 13. je intenzitet parcijalnih praznjenja namotaja statora dat kao dijagram promjene u vremenu. Prikazane su dvije vrednosti, PD1 kao maksimum visokog nivoa nagomilavanja (vrh kupe) i PD2 kao maksimum rasutih vrednosti PD pražnjenja. Može se zaključiti da ne postoji jednoznačna korelacija između temperatura i magnituda parcijalnih pražnjenja. Kako se ovo objašnjava? </a:t>
            </a:r>
            <a:endParaRPr lang="sr-Latn-BA" dirty="0" smtClean="0"/>
          </a:p>
          <a:p>
            <a:endParaRPr lang="sr-Latn-BA" dirty="0" smtClean="0"/>
          </a:p>
          <a:p>
            <a:r>
              <a:rPr lang="vi-VN" dirty="0" smtClean="0"/>
              <a:t>3. Kakva su iskustva autora sa ugrađenim sistemom, u periodu od ugradnje do prezentacije referata?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Preporuka recenzenta za dalji ra</a:t>
            </a:r>
            <a:r>
              <a:rPr lang="sr-Latn-BA" b="1" dirty="0" smtClean="0"/>
              <a:t>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dirty="0" smtClean="0"/>
              <a:t>   </a:t>
            </a:r>
            <a:r>
              <a:rPr lang="vi-VN" dirty="0" smtClean="0"/>
              <a:t>“Preporučuje se autorima, da sa budućim iskustvom na mjerenjima u narednom periodu, kroz praćenje rezultata i dijagnostiku, rad nadograde referatom za sljedeće savjetovanje. Rad bi, sa teorijskim uvodom o prirodi problema, trebao prikazati konkretne rezultate mjerenja i dijagnostičku anlizu.”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Sistem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monbitoring</a:t>
            </a:r>
            <a:r>
              <a:rPr lang="en-US" i="1" dirty="0" smtClean="0"/>
              <a:t> </a:t>
            </a:r>
            <a:r>
              <a:rPr lang="en-US" i="1" dirty="0" err="1" smtClean="0"/>
              <a:t>parcijalnih</a:t>
            </a:r>
            <a:r>
              <a:rPr lang="en-US" i="1" dirty="0" smtClean="0"/>
              <a:t> </a:t>
            </a:r>
            <a:r>
              <a:rPr lang="en-US" i="1" dirty="0" err="1" smtClean="0"/>
              <a:t>pražnjenja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jedan</a:t>
            </a:r>
            <a:r>
              <a:rPr lang="en-US" i="1" dirty="0" smtClean="0"/>
              <a:t> generator</a:t>
            </a:r>
            <a:endParaRPr lang="en-US" dirty="0"/>
          </a:p>
        </p:txBody>
      </p:sp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2"/>
          <a:srcRect l="9276" t="24640" r="9219" b="3307"/>
          <a:stretch>
            <a:fillRect/>
          </a:stretch>
        </p:blipFill>
        <p:spPr bwMode="auto">
          <a:xfrm>
            <a:off x="457200" y="1752600"/>
            <a:ext cx="7848600" cy="47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Sistem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monbitoring</a:t>
            </a:r>
            <a:r>
              <a:rPr lang="en-US" i="1" dirty="0" smtClean="0"/>
              <a:t> </a:t>
            </a:r>
            <a:r>
              <a:rPr lang="en-US" i="1" dirty="0" err="1" smtClean="0"/>
              <a:t>parcijalnih</a:t>
            </a:r>
            <a:r>
              <a:rPr lang="en-US" i="1" dirty="0" smtClean="0"/>
              <a:t> </a:t>
            </a:r>
            <a:r>
              <a:rPr lang="en-US" i="1" dirty="0" err="1" smtClean="0"/>
              <a:t>pražnjenja</a:t>
            </a:r>
            <a:r>
              <a:rPr lang="en-US" i="1" dirty="0" smtClean="0"/>
              <a:t> u </a:t>
            </a:r>
            <a:r>
              <a:rPr lang="en-US" i="1" dirty="0" err="1" smtClean="0"/>
              <a:t>elektrani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6088" b="1654"/>
          <a:stretch>
            <a:fillRect/>
          </a:stretch>
        </p:blipFill>
        <p:spPr bwMode="auto">
          <a:xfrm>
            <a:off x="304799" y="1828800"/>
            <a:ext cx="802791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Spre</a:t>
            </a:r>
            <a:r>
              <a:rPr lang="sr-Latn-RS" dirty="0" smtClean="0"/>
              <a:t>žna jedinica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hr-HR" sz="2000" i="1" dirty="0" smtClean="0"/>
              <a:t>Pozicija sprežne jedinice. </a:t>
            </a:r>
            <a:endParaRPr lang="hr-HR" sz="2000" i="1" dirty="0" smtClean="0"/>
          </a:p>
          <a:p>
            <a:r>
              <a:rPr lang="hr-HR" sz="2000" i="1" dirty="0" smtClean="0"/>
              <a:t>1- </a:t>
            </a:r>
            <a:r>
              <a:rPr lang="hr-HR" sz="2000" i="1" dirty="0" smtClean="0"/>
              <a:t>sprežna jedinica </a:t>
            </a:r>
            <a:r>
              <a:rPr lang="sr-Latn-CS" sz="2000" dirty="0" smtClean="0"/>
              <a:t>PDDC-24</a:t>
            </a:r>
            <a:r>
              <a:rPr lang="hr-HR" sz="2000" i="1" dirty="0" smtClean="0"/>
              <a:t>, </a:t>
            </a:r>
            <a:endParaRPr lang="hr-HR" sz="2000" i="1" dirty="0" smtClean="0"/>
          </a:p>
          <a:p>
            <a:r>
              <a:rPr lang="hr-HR" sz="2000" i="1" dirty="0" smtClean="0"/>
              <a:t>2- </a:t>
            </a:r>
            <a:r>
              <a:rPr lang="hr-HR" sz="2000" i="1" dirty="0" smtClean="0"/>
              <a:t>fleksibilna veza VN sabirnice, </a:t>
            </a:r>
            <a:endParaRPr lang="hr-HR" sz="2000" i="1" dirty="0" smtClean="0"/>
          </a:p>
          <a:p>
            <a:r>
              <a:rPr lang="hr-HR" sz="2000" i="1" dirty="0" smtClean="0"/>
              <a:t>3- </a:t>
            </a:r>
            <a:r>
              <a:rPr lang="hr-HR" sz="2000" i="1" dirty="0" smtClean="0"/>
              <a:t>visokonaponski spojni provodnik (VN), </a:t>
            </a:r>
            <a:endParaRPr lang="hr-HR" sz="2000" i="1" dirty="0" smtClean="0"/>
          </a:p>
          <a:p>
            <a:r>
              <a:rPr lang="hr-HR" sz="2000" i="1" dirty="0" smtClean="0"/>
              <a:t>4- </a:t>
            </a:r>
            <a:r>
              <a:rPr lang="hr-HR" sz="2000" i="1" dirty="0" smtClean="0"/>
              <a:t>provodnik za uzemljenje, </a:t>
            </a:r>
            <a:endParaRPr lang="hr-HR" sz="2000" i="1" dirty="0" smtClean="0"/>
          </a:p>
          <a:p>
            <a:r>
              <a:rPr lang="hr-HR" sz="2000" i="1" dirty="0" smtClean="0"/>
              <a:t>5- </a:t>
            </a:r>
            <a:r>
              <a:rPr lang="hr-HR" sz="2000" i="1" dirty="0" smtClean="0"/>
              <a:t>koaksijalni signalni kabl, </a:t>
            </a:r>
            <a:endParaRPr lang="hr-HR" sz="2000" i="1" dirty="0" smtClean="0"/>
          </a:p>
          <a:p>
            <a:r>
              <a:rPr lang="hr-HR" sz="2000" i="1" dirty="0" smtClean="0"/>
              <a:t>6- </a:t>
            </a:r>
            <a:r>
              <a:rPr lang="hr-HR" sz="2000" i="1" dirty="0" smtClean="0"/>
              <a:t>uvodnica koaksijalnog kabla. </a:t>
            </a:r>
            <a:endParaRPr lang="hr-HR" sz="2000" i="1" dirty="0" smtClean="0"/>
          </a:p>
          <a:p>
            <a:r>
              <a:rPr lang="hr-HR" sz="2000" i="1" dirty="0" smtClean="0"/>
              <a:t>niskonaponski </a:t>
            </a:r>
            <a:r>
              <a:rPr lang="hr-HR" sz="2000" i="1" dirty="0" smtClean="0"/>
              <a:t>filter u podno</a:t>
            </a:r>
            <a:r>
              <a:rPr lang="sr-Latn-BA" sz="2000" i="1" dirty="0" smtClean="0"/>
              <a:t>žju davača</a:t>
            </a:r>
            <a:endParaRPr lang="en-US" sz="2000" dirty="0"/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0486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0" descr="SAM_0394.JPG"/>
          <p:cNvPicPr>
            <a:picLocks noChangeAspect="1" noChangeArrowheads="1"/>
          </p:cNvPicPr>
          <p:nvPr/>
        </p:nvPicPr>
        <p:blipFill>
          <a:blip r:embed="rId3"/>
          <a:srcRect l="-3300" t="2580" r="10178"/>
          <a:stretch>
            <a:fillRect/>
          </a:stretch>
        </p:blipFill>
        <p:spPr bwMode="auto">
          <a:xfrm>
            <a:off x="533400" y="4038599"/>
            <a:ext cx="2971800" cy="23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/>
          <a:srcRect r="15985"/>
          <a:stretch>
            <a:fillRect/>
          </a:stretch>
        </p:blipFill>
        <p:spPr bwMode="auto">
          <a:xfrm>
            <a:off x="4953000" y="3124200"/>
            <a:ext cx="3551961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400" i="1" dirty="0" smtClean="0"/>
              <a:t>Uređaj PD GUARD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levo</a:t>
            </a:r>
            <a:r>
              <a:rPr lang="en-US" sz="2400" i="1" dirty="0" smtClean="0"/>
              <a:t>; p</a:t>
            </a:r>
            <a:r>
              <a:rPr lang="hr-HR" sz="2400" i="1" dirty="0" smtClean="0"/>
              <a:t>rimjer postavljanja antene za  “gating” sistem, </a:t>
            </a:r>
            <a:r>
              <a:rPr lang="hr-HR" sz="2400" i="1" dirty="0" smtClean="0"/>
              <a:t>desno - antena</a:t>
            </a:r>
            <a:endParaRPr lang="en-US" sz="2400" dirty="0"/>
          </a:p>
        </p:txBody>
      </p:sp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3"/>
          <a:srcRect r="11896" b="13380"/>
          <a:stretch>
            <a:fillRect/>
          </a:stretch>
        </p:blipFill>
        <p:spPr bwMode="auto">
          <a:xfrm>
            <a:off x="762000" y="1752600"/>
            <a:ext cx="457289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i="1" dirty="0" smtClean="0"/>
              <a:t>Struktura softvera PD GUARD sistema za monitoring parcijalnih pražnjenja.</a:t>
            </a:r>
            <a:endParaRPr lang="en-US" sz="2400" dirty="0"/>
          </a:p>
        </p:txBody>
      </p:sp>
      <p:pic>
        <p:nvPicPr>
          <p:cNvPr id="6146" name="Picture 2" descr="ScreenHunter_01 O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010400" cy="46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i="1" dirty="0" smtClean="0"/>
              <a:t>Korisnički monitor sa prikazom brojnih rezltata obrade podataka</a:t>
            </a:r>
            <a:endParaRPr lang="en-US" sz="2400" dirty="0"/>
          </a:p>
        </p:txBody>
      </p:sp>
      <p:pic>
        <p:nvPicPr>
          <p:cNvPr id="7170" name="Picture 49"/>
          <p:cNvPicPr>
            <a:picLocks noChangeAspect="1" noChangeArrowheads="1"/>
          </p:cNvPicPr>
          <p:nvPr/>
        </p:nvPicPr>
        <p:blipFill>
          <a:blip r:embed="rId2"/>
          <a:srcRect r="-1111"/>
          <a:stretch>
            <a:fillRect/>
          </a:stretch>
        </p:blipFill>
        <p:spPr bwMode="auto">
          <a:xfrm>
            <a:off x="1143000" y="1219200"/>
            <a:ext cx="7086600" cy="52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sr-Cyrl-CS" sz="2400" i="1" dirty="0" smtClean="0"/>
              <a:t>Detekcija alarma na dijagramu ''</a:t>
            </a:r>
            <a:r>
              <a:rPr lang="sr-Latn-CS" sz="2400" i="1" dirty="0" smtClean="0"/>
              <a:t>Hn vs. Charge’’</a:t>
            </a:r>
            <a:endParaRPr lang="en-US" sz="2400" dirty="0"/>
          </a:p>
        </p:txBody>
      </p:sp>
      <p:pic>
        <p:nvPicPr>
          <p:cNvPr id="8194" name="Picture 2" descr="ScreenHunter_01 Feb"/>
          <p:cNvPicPr>
            <a:picLocks noChangeAspect="1" noChangeArrowheads="1"/>
          </p:cNvPicPr>
          <p:nvPr/>
        </p:nvPicPr>
        <p:blipFill>
          <a:blip r:embed="rId2"/>
          <a:srcRect b="3529"/>
          <a:stretch>
            <a:fillRect/>
          </a:stretch>
        </p:blipFill>
        <p:spPr bwMode="auto">
          <a:xfrm>
            <a:off x="762000" y="1905000"/>
            <a:ext cx="650468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i="1" dirty="0" smtClean="0"/>
              <a:t>Prikaz rezultata mjerenja PD na generatoru</a:t>
            </a:r>
            <a:r>
              <a:rPr lang="hr-HR" sz="2800" i="1" dirty="0" smtClean="0"/>
              <a:t>;</a:t>
            </a:r>
            <a:br>
              <a:rPr lang="hr-HR" sz="2800" i="1" dirty="0" smtClean="0"/>
            </a:br>
            <a:r>
              <a:rPr lang="hr-HR" sz="2800" i="1" dirty="0" smtClean="0"/>
              <a:t> </a:t>
            </a:r>
            <a:r>
              <a:rPr lang="hr-HR" sz="2800" i="1" dirty="0" smtClean="0"/>
              <a:t>a) pre i </a:t>
            </a:r>
            <a:r>
              <a:rPr lang="hr-HR" sz="2800" i="1" dirty="0" smtClean="0"/>
              <a:t/>
            </a:r>
            <a:br>
              <a:rPr lang="hr-HR" sz="2800" i="1" dirty="0" smtClean="0"/>
            </a:br>
            <a:r>
              <a:rPr lang="hr-HR" sz="2800" i="1" dirty="0" smtClean="0"/>
              <a:t>b)pose </a:t>
            </a:r>
            <a:r>
              <a:rPr lang="hr-HR" sz="2800" i="1" dirty="0" smtClean="0"/>
              <a:t>sinhronizacije</a:t>
            </a:r>
            <a:endParaRPr lang="en-US" sz="2800" dirty="0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 l="26413" t="18069" r="2875" b="20917"/>
          <a:stretch>
            <a:fillRect/>
          </a:stretch>
        </p:blipFill>
        <p:spPr bwMode="auto">
          <a:xfrm>
            <a:off x="380999" y="2514600"/>
            <a:ext cx="4222679" cy="2743200"/>
          </a:xfrm>
          <a:prstGeom prst="rect">
            <a:avLst/>
          </a:prstGeom>
          <a:noFill/>
        </p:spPr>
      </p:pic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3"/>
          <a:srcRect l="26593" t="18842" r="2176" b="18565"/>
          <a:stretch>
            <a:fillRect/>
          </a:stretch>
        </p:blipFill>
        <p:spPr bwMode="auto">
          <a:xfrm>
            <a:off x="4622223" y="2590800"/>
            <a:ext cx="4293177" cy="28194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502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MONITORING PARCIJALNIH PRAŽNJENJA U HE PERUĆICA</vt:lpstr>
      <vt:lpstr>Sistem za monbitoring parcijalnih pražnjenja za jedan generator</vt:lpstr>
      <vt:lpstr>Sistem za monbitoring parcijalnih pražnjenja u elektrani</vt:lpstr>
      <vt:lpstr>Sprežna jedinica</vt:lpstr>
      <vt:lpstr>Uređaj PD GUARD, levo; primjer postavljanja antene za  “gating” sistem, desno - antena</vt:lpstr>
      <vt:lpstr>Struktura softvera PD GUARD sistema za monitoring parcijalnih pražnjenja.</vt:lpstr>
      <vt:lpstr>Korisnički monitor sa prikazom brojnih rezltata obrade podataka</vt:lpstr>
      <vt:lpstr> Detekcija alarma na dijagramu ''Hn vs. Charge’’</vt:lpstr>
      <vt:lpstr>Prikaz rezultata mjerenja PD na generatoru;  a) pre i  b)pose sinhronizacije</vt:lpstr>
      <vt:lpstr>Eliminacija smetnji</vt:lpstr>
      <vt:lpstr>Eliminacija smetnji</vt:lpstr>
      <vt:lpstr>Lijevo: prisutne smetnje, otsutna sinhroninzacija desno: korektna mapa pražnjenja</vt:lpstr>
      <vt:lpstr>REFERENTNA MERENJA PARCIJALNIH PRAŽNJENJA EIS STATORA </vt:lpstr>
      <vt:lpstr>Dijagram promene inteziteta parcijalnih praznjenja namotaja statora sa naponom. (P1)</vt:lpstr>
      <vt:lpstr>Dijagram promjene u vremenu (P2);   temperatura štapova (Tu) i paketa lima (Tp) (gore)  i   intenziteta parcijalnih praznjenja namotaja statora (dole) </vt:lpstr>
      <vt:lpstr>Zaključak (P3)</vt:lpstr>
      <vt:lpstr>Pitanja za diskusiju </vt:lpstr>
      <vt:lpstr>Preporuka recenzenta za dalji rad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PARCIJALNIH PRAŽNJENJA U HE PERUĆICA</dc:title>
  <dc:creator>Lazarevic</dc:creator>
  <cp:lastModifiedBy>nenad</cp:lastModifiedBy>
  <cp:revision>27</cp:revision>
  <dcterms:created xsi:type="dcterms:W3CDTF">2015-05-10T22:49:41Z</dcterms:created>
  <dcterms:modified xsi:type="dcterms:W3CDTF">2015-05-12T20:02:39Z</dcterms:modified>
</cp:coreProperties>
</file>